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3"/>
  </p:notesMasterIdLst>
  <p:sldIdLst>
    <p:sldId id="256" r:id="rId5"/>
    <p:sldId id="272" r:id="rId6"/>
    <p:sldId id="289" r:id="rId7"/>
    <p:sldId id="280" r:id="rId8"/>
    <p:sldId id="288" r:id="rId9"/>
    <p:sldId id="278" r:id="rId10"/>
    <p:sldId id="287" r:id="rId11"/>
    <p:sldId id="281" r:id="rId12"/>
    <p:sldId id="286" r:id="rId13"/>
    <p:sldId id="282" r:id="rId14"/>
    <p:sldId id="285" r:id="rId15"/>
    <p:sldId id="283" r:id="rId16"/>
    <p:sldId id="284" r:id="rId17"/>
    <p:sldId id="257" r:id="rId18"/>
    <p:sldId id="275" r:id="rId19"/>
    <p:sldId id="274" r:id="rId20"/>
    <p:sldId id="276" r:id="rId21"/>
    <p:sldId id="279" r:id="rId22"/>
  </p:sldIdLst>
  <p:sldSz cx="12192000" cy="6858000"/>
  <p:notesSz cx="6858000" cy="9144000"/>
  <p:embeddedFontLst>
    <p:embeddedFont>
      <p:font typeface="Work Sans"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8FB12-527B-979B-D385-FE2AA9990177}" name="SofiaMetcalfRiener" initials="So" userId="S::sofiametcalfriener_rhs.org.uk#ext#@naturalhistorymuseum.onmicrosoft.com::e8b227e8-56dc-4823-ab19-930d854b5d24" providerId="AD"/>
  <p188:author id="{0987D615-0BC7-46E2-F30C-7BEF3012544C}" name="Sofia Metcalf-Riener" initials="SM" userId="S::sofiametcalfriener@rhs.org.uk::93c9be2d-7e68-40dd-abf9-ef51d38e6a4b" providerId="AD"/>
  <p188:author id="{B47FC892-60BD-10EF-31BE-D8806FDD9085}" name="Jennifer Lobo" initials="JL" userId="S::jenniferlobo@rhs.org.uk::ea21d856-91ab-404c-bfa9-3478a97e63dd" providerId="AD"/>
  <p188:author id="{839AF695-0647-2021-B29B-9FC80DEFDDB7}" name="Jennifer Lobo" initials="JL" userId="S::jenniferlobo_rhs.org.uk#ext#@nhm.ac.uk::409f8bf5-8f49-448f-8d09-c350959520b1" providerId="AD"/>
  <p188:author id="{60B53EA7-9EB1-68F3-574F-83CFD0FC7AF4}" name="Laura Jacklin" initials="LJ" userId="S::l.jacklin@nhm.ac.uk::cb1cfb33-860f-4ea6-bb17-3eebe125278e" providerId="AD"/>
  <p188:author id="{325CC9F0-2550-4715-7F01-08A9DD15A17C}" name="Amy Strachan" initials="AS" userId="S::amy.strachan@nhm.ac.uk::296be357-b93d-4c58-a11b-dfaeda00328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B513D6-D4C5-2CD0-D109-B1D1A1DB5EF8}" v="37" dt="2024-06-25T14:57:47.681"/>
    <p1510:client id="{6E160A26-A467-7463-6DC3-14729589B4AF}" v="1" dt="2024-06-25T15:28:19.0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471" autoAdjust="0"/>
  </p:normalViewPr>
  <p:slideViewPr>
    <p:cSldViewPr snapToGrid="0">
      <p:cViewPr varScale="1">
        <p:scale>
          <a:sx n="61" d="100"/>
          <a:sy n="61" d="100"/>
        </p:scale>
        <p:origin x="8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5D3E0-4158-4B23-A01B-D1F201DBDEF4}" type="datetimeFigureOut">
              <a:rPr lang="en-GB" smtClean="0"/>
              <a:t>25/06/2024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224B9-13EF-45FF-BA8F-C00AE4C425A2}" type="slidenum">
              <a:rPr lang="en-GB" smtClean="0"/>
              <a:t>‹#›</a:t>
            </a:fld>
            <a:endParaRPr lang="en-GB"/>
          </a:p>
        </p:txBody>
      </p:sp>
    </p:spTree>
    <p:extLst>
      <p:ext uri="{BB962C8B-B14F-4D97-AF65-F5344CB8AC3E}">
        <p14:creationId xmlns:p14="http://schemas.microsoft.com/office/powerpoint/2010/main" val="402305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EF6224B9-13EF-45FF-BA8F-C00AE4C425A2}" type="slidenum">
              <a:rPr lang="en-GB" smtClean="0"/>
              <a:t>1</a:t>
            </a:fld>
            <a:endParaRPr lang="en-GB"/>
          </a:p>
        </p:txBody>
      </p:sp>
    </p:spTree>
    <p:extLst>
      <p:ext uri="{BB962C8B-B14F-4D97-AF65-F5344CB8AC3E}">
        <p14:creationId xmlns:p14="http://schemas.microsoft.com/office/powerpoint/2010/main" val="217161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call to action for</a:t>
            </a:r>
            <a:r>
              <a:rPr lang="en-GB" baseline="0" dirty="0"/>
              <a:t> staff/pupils to get involved with the Nature Park next year</a:t>
            </a:r>
            <a:r>
              <a:rPr lang="en-GB" dirty="0"/>
              <a:t> </a:t>
            </a:r>
            <a:endParaRPr lang="en-GB" baseline="0" dirty="0"/>
          </a:p>
          <a:p>
            <a:r>
              <a:rPr lang="en-GB" baseline="0" dirty="0"/>
              <a:t>Share any plans you have for next year with your Nature Park </a:t>
            </a:r>
            <a:endParaRPr lang="en-GB" dirty="0"/>
          </a:p>
        </p:txBody>
      </p:sp>
      <p:sp>
        <p:nvSpPr>
          <p:cNvPr id="4" name="Slide Number Placeholder 3"/>
          <p:cNvSpPr>
            <a:spLocks noGrp="1"/>
          </p:cNvSpPr>
          <p:nvPr>
            <p:ph type="sldNum" sz="quarter" idx="10"/>
          </p:nvPr>
        </p:nvSpPr>
        <p:spPr/>
        <p:txBody>
          <a:bodyPr/>
          <a:lstStyle/>
          <a:p>
            <a:fld id="{EF6224B9-13EF-45FF-BA8F-C00AE4C425A2}" type="slidenum">
              <a:rPr lang="en-GB" smtClean="0"/>
              <a:t>18</a:t>
            </a:fld>
            <a:endParaRPr lang="en-GB"/>
          </a:p>
        </p:txBody>
      </p:sp>
    </p:spTree>
    <p:extLst>
      <p:ext uri="{BB962C8B-B14F-4D97-AF65-F5344CB8AC3E}">
        <p14:creationId xmlns:p14="http://schemas.microsoft.com/office/powerpoint/2010/main" val="303755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taking part in the National Education Nature Park, a network of education settings across England who are taking action to protect and improve their space for people, plants, animals and insects. </a:t>
            </a:r>
          </a:p>
          <a:p>
            <a:endParaRPr lang="en-US" dirty="0">
              <a:cs typeface="Calibri"/>
            </a:endParaRPr>
          </a:p>
          <a:p>
            <a:r>
              <a:rPr lang="en-US" dirty="0"/>
              <a:t>Our grounds are our nature park. Each school has been working to make their nature park better for people and wildlife and together all of the small changes we are making is adding up to make a positive difference for nature in England. </a:t>
            </a:r>
          </a:p>
          <a:p>
            <a:endParaRPr lang="en-US" dirty="0">
              <a:ea typeface="Calibri" panose="020F0502020204030204"/>
              <a:cs typeface="Calibri"/>
            </a:endParaRPr>
          </a:p>
          <a:p>
            <a:r>
              <a:rPr lang="en-US" dirty="0">
                <a:ea typeface="Calibri" panose="020F0502020204030204"/>
                <a:cs typeface="Calibri"/>
              </a:rPr>
              <a:t>The images on screen are from the hidden nature challenge and the map in the middle shows all of the schools, colleges and nurseries in England. </a:t>
            </a:r>
          </a:p>
        </p:txBody>
      </p:sp>
      <p:sp>
        <p:nvSpPr>
          <p:cNvPr id="4" name="Slide Number Placeholder 3"/>
          <p:cNvSpPr>
            <a:spLocks noGrp="1"/>
          </p:cNvSpPr>
          <p:nvPr>
            <p:ph type="sldNum" sz="quarter" idx="5"/>
          </p:nvPr>
        </p:nvSpPr>
        <p:spPr/>
        <p:txBody>
          <a:bodyPr/>
          <a:lstStyle/>
          <a:p>
            <a:fld id="{EF6224B9-13EF-45FF-BA8F-C00AE4C425A2}" type="slidenum">
              <a:rPr lang="en-GB" smtClean="0"/>
              <a:t>2</a:t>
            </a:fld>
            <a:endParaRPr lang="en-GB"/>
          </a:p>
        </p:txBody>
      </p:sp>
    </p:spTree>
    <p:extLst>
      <p:ext uri="{BB962C8B-B14F-4D97-AF65-F5344CB8AC3E}">
        <p14:creationId xmlns:p14="http://schemas.microsoft.com/office/powerpoint/2010/main" val="285421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your site boundary and/or habitat map and paste it into this slide to show how your setting has joined the nationwide map.</a:t>
            </a:r>
          </a:p>
        </p:txBody>
      </p:sp>
      <p:sp>
        <p:nvSpPr>
          <p:cNvPr id="4" name="Slide Number Placeholder 3"/>
          <p:cNvSpPr>
            <a:spLocks noGrp="1"/>
          </p:cNvSpPr>
          <p:nvPr>
            <p:ph type="sldNum" sz="quarter" idx="5"/>
          </p:nvPr>
        </p:nvSpPr>
        <p:spPr/>
        <p:txBody>
          <a:bodyPr/>
          <a:lstStyle/>
          <a:p>
            <a:fld id="{EF6224B9-13EF-45FF-BA8F-C00AE4C425A2}" type="slidenum">
              <a:rPr lang="en-GB" smtClean="0"/>
              <a:t>3</a:t>
            </a:fld>
            <a:endParaRPr lang="en-GB"/>
          </a:p>
        </p:txBody>
      </p:sp>
    </p:spTree>
    <p:extLst>
      <p:ext uri="{BB962C8B-B14F-4D97-AF65-F5344CB8AC3E}">
        <p14:creationId xmlns:p14="http://schemas.microsoft.com/office/powerpoint/2010/main" val="193029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6224B9-13EF-45FF-BA8F-C00AE4C425A2}" type="slidenum">
              <a:rPr lang="en-GB" smtClean="0"/>
              <a:t>9</a:t>
            </a:fld>
            <a:endParaRPr lang="en-GB"/>
          </a:p>
        </p:txBody>
      </p:sp>
    </p:spTree>
    <p:extLst>
      <p:ext uri="{BB962C8B-B14F-4D97-AF65-F5344CB8AC3E}">
        <p14:creationId xmlns:p14="http://schemas.microsoft.com/office/powerpoint/2010/main" val="1797135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6224B9-13EF-45FF-BA8F-C00AE4C425A2}" type="slidenum">
              <a:rPr lang="en-GB" smtClean="0"/>
              <a:t>13</a:t>
            </a:fld>
            <a:endParaRPr lang="en-GB"/>
          </a:p>
        </p:txBody>
      </p:sp>
    </p:spTree>
    <p:extLst>
      <p:ext uri="{BB962C8B-B14F-4D97-AF65-F5344CB8AC3E}">
        <p14:creationId xmlns:p14="http://schemas.microsoft.com/office/powerpoint/2010/main" val="3030422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Insert photos</a:t>
            </a:r>
            <a:r>
              <a:rPr lang="en-US" baseline="0" dirty="0">
                <a:cs typeface="Calibri"/>
              </a:rPr>
              <a:t> of any Nature Park activities or improvements for nature you have made this year </a:t>
            </a:r>
          </a:p>
          <a:p>
            <a:r>
              <a:rPr lang="en-US" baseline="0" dirty="0">
                <a:cs typeface="Calibri"/>
              </a:rPr>
              <a:t>This could be presented by children or young people who were involved </a:t>
            </a:r>
            <a:endParaRPr lang="en-US" dirty="0">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14</a:t>
            </a:fld>
            <a:endParaRPr lang="en-GB"/>
          </a:p>
        </p:txBody>
      </p:sp>
    </p:spTree>
    <p:extLst>
      <p:ext uri="{BB962C8B-B14F-4D97-AF65-F5344CB8AC3E}">
        <p14:creationId xmlns:p14="http://schemas.microsoft.com/office/powerpoint/2010/main" val="954714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chance to give out certificates</a:t>
            </a:r>
            <a:r>
              <a:rPr lang="en-GB" baseline="0" dirty="0"/>
              <a:t> to individuals/classes/groups/the school to celebrate your participation in the Nature Park this year </a:t>
            </a:r>
          </a:p>
          <a:p>
            <a:r>
              <a:rPr lang="en-GB" baseline="0" dirty="0"/>
              <a:t>If you have any special visitors at your assembly you could ask them to present the certificates to the children/young people </a:t>
            </a:r>
            <a:endParaRPr lang="en-GB" dirty="0"/>
          </a:p>
        </p:txBody>
      </p:sp>
      <p:sp>
        <p:nvSpPr>
          <p:cNvPr id="4" name="Slide Number Placeholder 3"/>
          <p:cNvSpPr>
            <a:spLocks noGrp="1"/>
          </p:cNvSpPr>
          <p:nvPr>
            <p:ph type="sldNum" sz="quarter" idx="10"/>
          </p:nvPr>
        </p:nvSpPr>
        <p:spPr/>
        <p:txBody>
          <a:bodyPr/>
          <a:lstStyle/>
          <a:p>
            <a:fld id="{EF6224B9-13EF-45FF-BA8F-C00AE4C425A2}" type="slidenum">
              <a:rPr lang="en-GB" smtClean="0"/>
              <a:t>15</a:t>
            </a:fld>
            <a:endParaRPr lang="en-GB"/>
          </a:p>
        </p:txBody>
      </p:sp>
    </p:spTree>
    <p:extLst>
      <p:ext uri="{BB962C8B-B14F-4D97-AF65-F5344CB8AC3E}">
        <p14:creationId xmlns:p14="http://schemas.microsoft.com/office/powerpoint/2010/main" val="272802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your</a:t>
            </a:r>
            <a:r>
              <a:rPr lang="en-GB" baseline="0" dirty="0"/>
              <a:t> zine for nature if you have completed this activity</a:t>
            </a:r>
            <a:endParaRPr lang="en-GB" dirty="0"/>
          </a:p>
        </p:txBody>
      </p:sp>
      <p:sp>
        <p:nvSpPr>
          <p:cNvPr id="4" name="Slide Number Placeholder 3"/>
          <p:cNvSpPr>
            <a:spLocks noGrp="1"/>
          </p:cNvSpPr>
          <p:nvPr>
            <p:ph type="sldNum" sz="quarter" idx="10"/>
          </p:nvPr>
        </p:nvSpPr>
        <p:spPr/>
        <p:txBody>
          <a:bodyPr/>
          <a:lstStyle/>
          <a:p>
            <a:fld id="{EF6224B9-13EF-45FF-BA8F-C00AE4C425A2}" type="slidenum">
              <a:rPr lang="en-GB" smtClean="0"/>
              <a:t>16</a:t>
            </a:fld>
            <a:endParaRPr lang="en-GB"/>
          </a:p>
        </p:txBody>
      </p:sp>
    </p:spTree>
    <p:extLst>
      <p:ext uri="{BB962C8B-B14F-4D97-AF65-F5344CB8AC3E}">
        <p14:creationId xmlns:p14="http://schemas.microsoft.com/office/powerpoint/2010/main" val="4113632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your</a:t>
            </a:r>
            <a:r>
              <a:rPr lang="en-GB" baseline="0" dirty="0"/>
              <a:t> vision statement and share with your school/college/nursery community </a:t>
            </a:r>
            <a:endParaRPr lang="en-GB" dirty="0"/>
          </a:p>
        </p:txBody>
      </p:sp>
      <p:sp>
        <p:nvSpPr>
          <p:cNvPr id="4" name="Slide Number Placeholder 3"/>
          <p:cNvSpPr>
            <a:spLocks noGrp="1"/>
          </p:cNvSpPr>
          <p:nvPr>
            <p:ph type="sldNum" sz="quarter" idx="10"/>
          </p:nvPr>
        </p:nvSpPr>
        <p:spPr/>
        <p:txBody>
          <a:bodyPr/>
          <a:lstStyle/>
          <a:p>
            <a:fld id="{EF6224B9-13EF-45FF-BA8F-C00AE4C425A2}" type="slidenum">
              <a:rPr lang="en-GB" smtClean="0"/>
              <a:t>17</a:t>
            </a:fld>
            <a:endParaRPr lang="en-GB"/>
          </a:p>
        </p:txBody>
      </p:sp>
    </p:spTree>
    <p:extLst>
      <p:ext uri="{BB962C8B-B14F-4D97-AF65-F5344CB8AC3E}">
        <p14:creationId xmlns:p14="http://schemas.microsoft.com/office/powerpoint/2010/main" val="3222502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18.emf"/><Relationship Id="rId4" Type="http://schemas.openxmlformats.org/officeDocument/2006/relationships/image" Target="../media/image56.jpeg"/><Relationship Id="rId9"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ducationnaturepark.org.uk/resource/habitat-hero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p:txBody>
          <a:bodyPr>
            <a:normAutofit fontScale="90000"/>
          </a:bodyPr>
          <a:lstStyle/>
          <a:p>
            <a:r>
              <a:rPr lang="en-GB" dirty="0">
                <a:latin typeface="Work Sans"/>
              </a:rPr>
              <a:t>Taking action for nature at (</a:t>
            </a:r>
            <a:r>
              <a:rPr lang="en-GB" i="1" dirty="0">
                <a:latin typeface="Work Sans"/>
              </a:rPr>
              <a:t>insert school name</a:t>
            </a:r>
            <a:r>
              <a:rPr lang="en-GB" dirty="0">
                <a:latin typeface="Work Sans"/>
              </a:rPr>
              <a:t>)</a:t>
            </a:r>
            <a:endParaRPr lang="en-US" dirty="0">
              <a:latin typeface="Work Sans"/>
            </a:endParaRP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p:txBody>
          <a:bodyPr vert="horz" lIns="91440" tIns="45720" rIns="91440" bIns="45720" rtlCol="0" anchor="t">
            <a:normAutofit/>
          </a:bodyPr>
          <a:lstStyle/>
          <a:p>
            <a:r>
              <a:rPr lang="en-US" dirty="0">
                <a:latin typeface="Work Sans"/>
              </a:rPr>
              <a:t>Our Nature Park journey this year</a:t>
            </a:r>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Quiz</a:t>
            </a:r>
            <a:r>
              <a:rPr lang="en-GB" dirty="0">
                <a:latin typeface="Aestetico Bold"/>
              </a:rPr>
              <a:t> </a:t>
            </a:r>
            <a:endParaRPr lang="en-GB" dirty="0"/>
          </a:p>
        </p:txBody>
      </p:sp>
      <p:sp>
        <p:nvSpPr>
          <p:cNvPr id="3" name="Content Placeholder 2"/>
          <p:cNvSpPr>
            <a:spLocks noGrp="1"/>
          </p:cNvSpPr>
          <p:nvPr>
            <p:ph idx="1"/>
          </p:nvPr>
        </p:nvSpPr>
        <p:spPr/>
        <p:txBody>
          <a:bodyPr vert="horz" lIns="91440" tIns="45720" rIns="91440" bIns="45720" rtlCol="0" anchor="t">
            <a:normAutofit/>
          </a:bodyPr>
          <a:lstStyle/>
          <a:p>
            <a:r>
              <a:rPr lang="en-GB" dirty="0">
                <a:latin typeface="Work Sans"/>
              </a:rPr>
              <a:t>Which of these have been found in school grounds this year? </a:t>
            </a:r>
          </a:p>
          <a:p>
            <a:pPr marL="457200" indent="-457200">
              <a:buFont typeface="+mj-lt"/>
              <a:buAutoNum type="alphaUcPeriod"/>
            </a:pPr>
            <a:r>
              <a:rPr lang="en-GB" dirty="0">
                <a:latin typeface="Work Sans"/>
              </a:rPr>
              <a:t>Sparrowhawks </a:t>
            </a:r>
          </a:p>
          <a:p>
            <a:pPr marL="457200" indent="-457200">
              <a:buFont typeface="+mj-lt"/>
              <a:buAutoNum type="alphaUcPeriod"/>
            </a:pPr>
            <a:r>
              <a:rPr lang="en-GB" dirty="0">
                <a:latin typeface="Work Sans"/>
              </a:rPr>
              <a:t>Peregrine falcons </a:t>
            </a:r>
          </a:p>
          <a:p>
            <a:pPr marL="457200" indent="-457200">
              <a:buFont typeface="+mj-lt"/>
              <a:buAutoNum type="alphaUcPeriod"/>
            </a:pPr>
            <a:r>
              <a:rPr lang="en-GB" dirty="0">
                <a:latin typeface="Work Sans"/>
              </a:rPr>
              <a:t>Foxes  </a:t>
            </a:r>
          </a:p>
        </p:txBody>
      </p:sp>
      <p:pic>
        <p:nvPicPr>
          <p:cNvPr id="7" name="Content Placeholder 6"/>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124575" y="2132013"/>
            <a:ext cx="5386388" cy="3590925"/>
          </a:xfrm>
        </p:spPr>
      </p:pic>
    </p:spTree>
    <p:extLst>
      <p:ext uri="{BB962C8B-B14F-4D97-AF65-F5344CB8AC3E}">
        <p14:creationId xmlns:p14="http://schemas.microsoft.com/office/powerpoint/2010/main" val="1692249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Quiz </a:t>
            </a:r>
          </a:p>
        </p:txBody>
      </p:sp>
      <p:sp>
        <p:nvSpPr>
          <p:cNvPr id="3" name="Content Placeholder 2"/>
          <p:cNvSpPr>
            <a:spLocks noGrp="1"/>
          </p:cNvSpPr>
          <p:nvPr>
            <p:ph idx="1"/>
          </p:nvPr>
        </p:nvSpPr>
        <p:spPr/>
        <p:txBody>
          <a:bodyPr vert="horz" lIns="91440" tIns="45720" rIns="91440" bIns="45720" rtlCol="0" anchor="t">
            <a:normAutofit/>
          </a:bodyPr>
          <a:lstStyle/>
          <a:p>
            <a:r>
              <a:rPr lang="en-GB" dirty="0">
                <a:latin typeface="Work Sans"/>
              </a:rPr>
              <a:t>Which of these have been found in school grounds this year? </a:t>
            </a:r>
          </a:p>
          <a:p>
            <a:pPr marL="457200" indent="-457200">
              <a:buFont typeface="+mj-lt"/>
              <a:buAutoNum type="alphaUcPeriod"/>
            </a:pPr>
            <a:r>
              <a:rPr lang="en-GB" dirty="0">
                <a:solidFill>
                  <a:srgbClr val="FF0000"/>
                </a:solidFill>
                <a:latin typeface="Work Sans"/>
              </a:rPr>
              <a:t>Sparrowhawks </a:t>
            </a:r>
          </a:p>
          <a:p>
            <a:pPr marL="457200" indent="-457200">
              <a:buFont typeface="+mj-lt"/>
              <a:buAutoNum type="alphaUcPeriod"/>
            </a:pPr>
            <a:r>
              <a:rPr lang="en-GB" dirty="0">
                <a:solidFill>
                  <a:srgbClr val="FF0000"/>
                </a:solidFill>
                <a:latin typeface="Work Sans"/>
              </a:rPr>
              <a:t>Peregrine falcons </a:t>
            </a:r>
          </a:p>
          <a:p>
            <a:pPr marL="457200" indent="-457200">
              <a:buFont typeface="+mj-lt"/>
              <a:buAutoNum type="alphaUcPeriod"/>
            </a:pPr>
            <a:r>
              <a:rPr lang="en-GB" dirty="0">
                <a:solidFill>
                  <a:srgbClr val="FF0000"/>
                </a:solidFill>
                <a:latin typeface="Work Sans"/>
              </a:rPr>
              <a:t>Foxes  </a:t>
            </a:r>
          </a:p>
          <a:p>
            <a:pPr marL="457200" indent="-457200">
              <a:buFont typeface="+mj-lt"/>
              <a:buAutoNum type="alphaUcPeriod"/>
            </a:pPr>
            <a:endParaRPr lang="en-GB" dirty="0">
              <a:solidFill>
                <a:srgbClr val="FF0000"/>
              </a:solidFill>
              <a:latin typeface="Work Sans"/>
            </a:endParaRPr>
          </a:p>
          <a:p>
            <a:pPr marL="0" indent="0">
              <a:buNone/>
            </a:pPr>
            <a:r>
              <a:rPr lang="en-GB" dirty="0">
                <a:latin typeface="Work Sans"/>
              </a:rPr>
              <a:t>All of these were found in Nature Park settings this year! Sparrowhawks in Leeds, peregrine falcons in the Midlands and foxes in Yorkshire </a:t>
            </a:r>
          </a:p>
        </p:txBody>
      </p:sp>
      <p:pic>
        <p:nvPicPr>
          <p:cNvPr id="7" name="Content Placeholder 6"/>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124575" y="2132013"/>
            <a:ext cx="5386388" cy="3590925"/>
          </a:xfrm>
        </p:spPr>
      </p:pic>
    </p:spTree>
    <p:extLst>
      <p:ext uri="{BB962C8B-B14F-4D97-AF65-F5344CB8AC3E}">
        <p14:creationId xmlns:p14="http://schemas.microsoft.com/office/powerpoint/2010/main" val="1767831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Quiz </a:t>
            </a:r>
            <a:endParaRPr lang="en-GB" dirty="0"/>
          </a:p>
        </p:txBody>
      </p:sp>
      <p:sp>
        <p:nvSpPr>
          <p:cNvPr id="3" name="Content Placeholder 2"/>
          <p:cNvSpPr>
            <a:spLocks noGrp="1"/>
          </p:cNvSpPr>
          <p:nvPr>
            <p:ph idx="1"/>
          </p:nvPr>
        </p:nvSpPr>
        <p:spPr/>
        <p:txBody>
          <a:bodyPr vert="horz" lIns="91440" tIns="45720" rIns="91440" bIns="45720" rtlCol="0" anchor="t">
            <a:normAutofit/>
          </a:bodyPr>
          <a:lstStyle/>
          <a:p>
            <a:r>
              <a:rPr lang="en-GB" dirty="0">
                <a:latin typeface="Work Sans"/>
              </a:rPr>
              <a:t>What skills can you learn by taking part in the Nature Park? </a:t>
            </a:r>
          </a:p>
          <a:p>
            <a:pPr marL="457200" indent="-457200">
              <a:buFont typeface="+mj-lt"/>
              <a:buAutoNum type="alphaUcPeriod"/>
            </a:pPr>
            <a:r>
              <a:rPr lang="en-GB" dirty="0">
                <a:latin typeface="Work Sans"/>
              </a:rPr>
              <a:t>Recognising different plants and animals are </a:t>
            </a:r>
          </a:p>
          <a:p>
            <a:pPr marL="457200" indent="-457200">
              <a:buFont typeface="+mj-lt"/>
              <a:buAutoNum type="alphaUcPeriod"/>
            </a:pPr>
            <a:r>
              <a:rPr lang="en-GB" dirty="0">
                <a:latin typeface="Work Sans"/>
              </a:rPr>
              <a:t>How to look after the environment </a:t>
            </a:r>
          </a:p>
          <a:p>
            <a:pPr marL="457200" indent="-457200">
              <a:buFont typeface="+mj-lt"/>
              <a:buAutoNum type="alphaUcPeriod"/>
            </a:pPr>
            <a:r>
              <a:rPr lang="en-GB" dirty="0">
                <a:latin typeface="Work Sans"/>
              </a:rPr>
              <a:t>How to tell other people about what you have done  </a:t>
            </a:r>
          </a:p>
        </p:txBody>
      </p:sp>
      <p:pic>
        <p:nvPicPr>
          <p:cNvPr id="4" name="Content Placeholder 3"/>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124575" y="2132013"/>
            <a:ext cx="5386388" cy="3590925"/>
          </a:xfrm>
        </p:spPr>
      </p:pic>
    </p:spTree>
    <p:extLst>
      <p:ext uri="{BB962C8B-B14F-4D97-AF65-F5344CB8AC3E}">
        <p14:creationId xmlns:p14="http://schemas.microsoft.com/office/powerpoint/2010/main" val="1623935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Quiz</a:t>
            </a:r>
            <a:r>
              <a:rPr lang="en-GB" dirty="0">
                <a:latin typeface="Aestetico Bold"/>
              </a:rPr>
              <a:t> </a:t>
            </a:r>
            <a:endParaRPr lang="en-GB" dirty="0"/>
          </a:p>
        </p:txBody>
      </p:sp>
      <p:sp>
        <p:nvSpPr>
          <p:cNvPr id="3" name="Content Placeholder 2"/>
          <p:cNvSpPr>
            <a:spLocks noGrp="1"/>
          </p:cNvSpPr>
          <p:nvPr>
            <p:ph idx="1"/>
          </p:nvPr>
        </p:nvSpPr>
        <p:spPr/>
        <p:txBody>
          <a:bodyPr/>
          <a:lstStyle/>
          <a:p>
            <a:r>
              <a:rPr lang="en-GB" dirty="0">
                <a:latin typeface="Work Sans"/>
              </a:rPr>
              <a:t>What skills can you learn by taking part in the Nature Park? </a:t>
            </a:r>
          </a:p>
          <a:p>
            <a:pPr marL="457200" indent="-457200">
              <a:buFont typeface="+mj-lt"/>
              <a:buAutoNum type="alphaUcPeriod"/>
            </a:pPr>
            <a:r>
              <a:rPr lang="en-GB" dirty="0">
                <a:solidFill>
                  <a:srgbClr val="FF0000"/>
                </a:solidFill>
                <a:latin typeface="Work Sans"/>
              </a:rPr>
              <a:t>Recognising different plants and animals are </a:t>
            </a:r>
          </a:p>
          <a:p>
            <a:pPr marL="457200" indent="-457200">
              <a:buFont typeface="+mj-lt"/>
              <a:buAutoNum type="alphaUcPeriod"/>
            </a:pPr>
            <a:r>
              <a:rPr lang="en-GB" dirty="0">
                <a:solidFill>
                  <a:srgbClr val="FF0000"/>
                </a:solidFill>
                <a:latin typeface="Work Sans"/>
              </a:rPr>
              <a:t>How to look after the environment </a:t>
            </a:r>
          </a:p>
          <a:p>
            <a:pPr marL="457200" indent="-457200">
              <a:buFont typeface="+mj-lt"/>
              <a:buAutoNum type="alphaUcPeriod"/>
            </a:pPr>
            <a:r>
              <a:rPr lang="en-GB" dirty="0">
                <a:solidFill>
                  <a:srgbClr val="FF0000"/>
                </a:solidFill>
                <a:latin typeface="Work Sans"/>
              </a:rPr>
              <a:t>How to tell other people about what you have done  </a:t>
            </a:r>
          </a:p>
        </p:txBody>
      </p:sp>
      <p:sp>
        <p:nvSpPr>
          <p:cNvPr id="5" name="Content Placeholder 4"/>
          <p:cNvSpPr>
            <a:spLocks noGrp="1"/>
          </p:cNvSpPr>
          <p:nvPr>
            <p:ph idx="10"/>
          </p:nvPr>
        </p:nvSpPr>
        <p:spPr>
          <a:xfrm>
            <a:off x="6340381" y="1678488"/>
            <a:ext cx="5386192" cy="4498475"/>
          </a:xfrm>
        </p:spPr>
        <p:txBody>
          <a:bodyPr vert="horz" lIns="91440" tIns="45720" rIns="91440" bIns="45720" rtlCol="0" anchor="t">
            <a:normAutofit/>
          </a:bodyPr>
          <a:lstStyle/>
          <a:p>
            <a:pPr marL="0" indent="0">
              <a:buNone/>
            </a:pPr>
            <a:r>
              <a:rPr lang="en-GB" dirty="0">
                <a:latin typeface="Work Sans"/>
              </a:rPr>
              <a:t>By taking part in the Nature Park you are learning a range of different green skills, that link to school subjects </a:t>
            </a:r>
            <a:endParaRPr lang="en-US"/>
          </a:p>
          <a:p>
            <a:pPr marL="0" indent="0">
              <a:buNone/>
            </a:pPr>
            <a:r>
              <a:rPr lang="en-GB" dirty="0">
                <a:latin typeface="Work Sans"/>
              </a:rPr>
              <a:t>You will learn how to record data, interpret and understand data, think creatively and make decisions</a:t>
            </a:r>
          </a:p>
        </p:txBody>
      </p:sp>
    </p:spTree>
    <p:extLst>
      <p:ext uri="{BB962C8B-B14F-4D97-AF65-F5344CB8AC3E}">
        <p14:creationId xmlns:p14="http://schemas.microsoft.com/office/powerpoint/2010/main" val="1873118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lstStyle/>
          <a:p>
            <a:r>
              <a:rPr lang="en-US" dirty="0">
                <a:latin typeface="Work Sans"/>
              </a:rPr>
              <a:t>Our Nature Park</a:t>
            </a:r>
          </a:p>
        </p:txBody>
      </p:sp>
      <p:pic>
        <p:nvPicPr>
          <p:cNvPr id="5" name="Picture 4" descr="A group of girls walking on grass&#10;&#10;Description automatically generated">
            <a:extLst>
              <a:ext uri="{FF2B5EF4-FFF2-40B4-BE49-F238E27FC236}">
                <a16:creationId xmlns:a16="http://schemas.microsoft.com/office/drawing/2014/main" id="{49D742C7-9C25-A959-86C7-1527D7140FBD}"/>
              </a:ext>
            </a:extLst>
          </p:cNvPr>
          <p:cNvPicPr>
            <a:picLocks noChangeAspect="1"/>
          </p:cNvPicPr>
          <p:nvPr/>
        </p:nvPicPr>
        <p:blipFill>
          <a:blip r:embed="rId3"/>
          <a:stretch>
            <a:fillRect/>
          </a:stretch>
        </p:blipFill>
        <p:spPr>
          <a:xfrm>
            <a:off x="2006" y="1372243"/>
            <a:ext cx="2743200" cy="4113515"/>
          </a:xfrm>
          <a:prstGeom prst="rect">
            <a:avLst/>
          </a:prstGeom>
        </p:spPr>
      </p:pic>
      <p:pic>
        <p:nvPicPr>
          <p:cNvPr id="6" name="Picture 5" descr="RHS_Telford_AF_Sch-1409">
            <a:extLst>
              <a:ext uri="{FF2B5EF4-FFF2-40B4-BE49-F238E27FC236}">
                <a16:creationId xmlns:a16="http://schemas.microsoft.com/office/drawing/2014/main" id="{95E7C417-6F87-FEC5-61F7-664698948E25}"/>
              </a:ext>
            </a:extLst>
          </p:cNvPr>
          <p:cNvPicPr>
            <a:picLocks noChangeAspect="1"/>
          </p:cNvPicPr>
          <p:nvPr/>
        </p:nvPicPr>
        <p:blipFill>
          <a:blip r:embed="rId4"/>
          <a:stretch>
            <a:fillRect/>
          </a:stretch>
        </p:blipFill>
        <p:spPr>
          <a:xfrm>
            <a:off x="2749216" y="1370457"/>
            <a:ext cx="3906252" cy="2603113"/>
          </a:xfrm>
          <a:prstGeom prst="rect">
            <a:avLst/>
          </a:prstGeom>
        </p:spPr>
      </p:pic>
      <p:pic>
        <p:nvPicPr>
          <p:cNvPr id="7" name="Picture 6" descr="Tree planting at Queen Eleanor's School, Guildford - 6 March 2023">
            <a:extLst>
              <a:ext uri="{FF2B5EF4-FFF2-40B4-BE49-F238E27FC236}">
                <a16:creationId xmlns:a16="http://schemas.microsoft.com/office/drawing/2014/main" id="{1BC2F04A-0C0F-F0E7-72E5-986D30A528C9}"/>
              </a:ext>
            </a:extLst>
          </p:cNvPr>
          <p:cNvPicPr>
            <a:picLocks noChangeAspect="1"/>
          </p:cNvPicPr>
          <p:nvPr/>
        </p:nvPicPr>
        <p:blipFill>
          <a:blip r:embed="rId5"/>
          <a:stretch>
            <a:fillRect/>
          </a:stretch>
        </p:blipFill>
        <p:spPr>
          <a:xfrm>
            <a:off x="2749216" y="3927168"/>
            <a:ext cx="3906252" cy="2603112"/>
          </a:xfrm>
          <a:prstGeom prst="rect">
            <a:avLst/>
          </a:prstGeom>
        </p:spPr>
      </p:pic>
      <p:pic>
        <p:nvPicPr>
          <p:cNvPr id="8" name="Picture 7" descr="RHS_PoolHayes-2369">
            <a:extLst>
              <a:ext uri="{FF2B5EF4-FFF2-40B4-BE49-F238E27FC236}">
                <a16:creationId xmlns:a16="http://schemas.microsoft.com/office/drawing/2014/main" id="{766FCDD3-150D-A450-CE9D-F2A3B8F4D767}"/>
              </a:ext>
            </a:extLst>
          </p:cNvPr>
          <p:cNvPicPr>
            <a:picLocks noChangeAspect="1"/>
          </p:cNvPicPr>
          <p:nvPr/>
        </p:nvPicPr>
        <p:blipFill>
          <a:blip r:embed="rId6"/>
          <a:stretch>
            <a:fillRect/>
          </a:stretch>
        </p:blipFill>
        <p:spPr>
          <a:xfrm>
            <a:off x="6659479" y="1370457"/>
            <a:ext cx="3906252" cy="2603112"/>
          </a:xfrm>
          <a:prstGeom prst="rect">
            <a:avLst/>
          </a:prstGeom>
        </p:spPr>
      </p:pic>
      <p:pic>
        <p:nvPicPr>
          <p:cNvPr id="9" name="Picture 8" descr="NHGG17171">
            <a:extLst>
              <a:ext uri="{FF2B5EF4-FFF2-40B4-BE49-F238E27FC236}">
                <a16:creationId xmlns:a16="http://schemas.microsoft.com/office/drawing/2014/main" id="{198F79E3-16E5-0BDF-5BB8-A4208C530D47}"/>
              </a:ext>
            </a:extLst>
          </p:cNvPr>
          <p:cNvPicPr>
            <a:picLocks noChangeAspect="1"/>
          </p:cNvPicPr>
          <p:nvPr/>
        </p:nvPicPr>
        <p:blipFill>
          <a:blip r:embed="rId7"/>
          <a:stretch>
            <a:fillRect/>
          </a:stretch>
        </p:blipFill>
        <p:spPr>
          <a:xfrm>
            <a:off x="6659478" y="3928310"/>
            <a:ext cx="1720516" cy="2600827"/>
          </a:xfrm>
          <a:prstGeom prst="rect">
            <a:avLst/>
          </a:prstGeom>
        </p:spPr>
      </p:pic>
      <p:pic>
        <p:nvPicPr>
          <p:cNvPr id="10" name="Picture 9" descr="NHTG19133">
            <a:extLst>
              <a:ext uri="{FF2B5EF4-FFF2-40B4-BE49-F238E27FC236}">
                <a16:creationId xmlns:a16="http://schemas.microsoft.com/office/drawing/2014/main" id="{3763C6D2-A82C-239C-AF44-DC5E6D99165D}"/>
              </a:ext>
            </a:extLst>
          </p:cNvPr>
          <p:cNvPicPr>
            <a:picLocks noChangeAspect="1"/>
          </p:cNvPicPr>
          <p:nvPr/>
        </p:nvPicPr>
        <p:blipFill>
          <a:blip r:embed="rId8"/>
          <a:stretch>
            <a:fillRect/>
          </a:stretch>
        </p:blipFill>
        <p:spPr>
          <a:xfrm>
            <a:off x="8384005" y="3928880"/>
            <a:ext cx="3805989" cy="2599683"/>
          </a:xfrm>
          <a:prstGeom prst="rect">
            <a:avLst/>
          </a:prstGeom>
        </p:spPr>
      </p:pic>
      <p:pic>
        <p:nvPicPr>
          <p:cNvPr id="12" name="Picture 11" descr="Hampton2023_TIM8757_July 02, 2023">
            <a:extLst>
              <a:ext uri="{FF2B5EF4-FFF2-40B4-BE49-F238E27FC236}">
                <a16:creationId xmlns:a16="http://schemas.microsoft.com/office/drawing/2014/main" id="{1DFB3459-8B20-CD5C-9F17-25B5B132BAB1}"/>
              </a:ext>
            </a:extLst>
          </p:cNvPr>
          <p:cNvPicPr>
            <a:picLocks noChangeAspect="1"/>
          </p:cNvPicPr>
          <p:nvPr/>
        </p:nvPicPr>
        <p:blipFill rotWithShape="1">
          <a:blip r:embed="rId9"/>
          <a:srcRect l="12472" t="13686" r="3960" b="-149"/>
          <a:stretch/>
        </p:blipFill>
        <p:spPr>
          <a:xfrm>
            <a:off x="10537288" y="1367660"/>
            <a:ext cx="1666496" cy="2560081"/>
          </a:xfrm>
          <a:prstGeom prst="rect">
            <a:avLst/>
          </a:prstGeom>
        </p:spPr>
      </p:pic>
      <p:pic>
        <p:nvPicPr>
          <p:cNvPr id="4" name="Picture 3" descr="A yellow flower with black background&#10;&#10;Description automatically generated">
            <a:extLst>
              <a:ext uri="{FF2B5EF4-FFF2-40B4-BE49-F238E27FC236}">
                <a16:creationId xmlns:a16="http://schemas.microsoft.com/office/drawing/2014/main" id="{84C50B34-26DE-C956-5566-B40A02E1D87E}"/>
              </a:ext>
            </a:extLst>
          </p:cNvPr>
          <p:cNvPicPr>
            <a:picLocks noChangeAspect="1"/>
          </p:cNvPicPr>
          <p:nvPr/>
        </p:nvPicPr>
        <p:blipFill>
          <a:blip r:embed="rId10"/>
          <a:stretch>
            <a:fillRect/>
          </a:stretch>
        </p:blipFill>
        <p:spPr>
          <a:xfrm>
            <a:off x="10875646" y="-1156"/>
            <a:ext cx="952897" cy="1376406"/>
          </a:xfrm>
          <a:prstGeom prst="rect">
            <a:avLst/>
          </a:prstGeom>
        </p:spPr>
      </p:pic>
    </p:spTree>
    <p:extLst>
      <p:ext uri="{BB962C8B-B14F-4D97-AF65-F5344CB8AC3E}">
        <p14:creationId xmlns:p14="http://schemas.microsoft.com/office/powerpoint/2010/main" val="4150017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GB" dirty="0">
                <a:latin typeface="Work Sans"/>
              </a:rPr>
              <a:t>Celebrating our achievement</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0718" y="1190538"/>
            <a:ext cx="6683508" cy="4726174"/>
          </a:xfrm>
        </p:spPr>
      </p:pic>
      <p:sp>
        <p:nvSpPr>
          <p:cNvPr id="6" name="TextBox 5"/>
          <p:cNvSpPr txBox="1"/>
          <p:nvPr/>
        </p:nvSpPr>
        <p:spPr>
          <a:xfrm>
            <a:off x="2900855" y="3153103"/>
            <a:ext cx="4025462" cy="369332"/>
          </a:xfrm>
          <a:prstGeom prst="rect">
            <a:avLst/>
          </a:prstGeom>
          <a:noFill/>
        </p:spPr>
        <p:txBody>
          <a:bodyPr wrap="square" rtlCol="0">
            <a:spAutoFit/>
          </a:bodyPr>
          <a:lstStyle/>
          <a:p>
            <a:r>
              <a:rPr lang="en-GB" i="1" dirty="0"/>
              <a:t>Insert school name here</a:t>
            </a:r>
          </a:p>
        </p:txBody>
      </p:sp>
    </p:spTree>
    <p:extLst>
      <p:ext uri="{BB962C8B-B14F-4D97-AF65-F5344CB8AC3E}">
        <p14:creationId xmlns:p14="http://schemas.microsoft.com/office/powerpoint/2010/main" val="552957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Zine for nature </a:t>
            </a:r>
          </a:p>
        </p:txBody>
      </p:sp>
      <p:sp>
        <p:nvSpPr>
          <p:cNvPr id="3" name="Content Placeholder 2"/>
          <p:cNvSpPr>
            <a:spLocks noGrp="1"/>
          </p:cNvSpPr>
          <p:nvPr>
            <p:ph idx="1"/>
          </p:nvPr>
        </p:nvSpPr>
        <p:spPr/>
        <p:txBody>
          <a:bodyPr/>
          <a:lstStyle/>
          <a:p>
            <a:endParaRPr lang="en-GB" dirty="0">
              <a:latin typeface="Work Sans"/>
            </a:endParaRPr>
          </a:p>
        </p:txBody>
      </p:sp>
      <p:sp>
        <p:nvSpPr>
          <p:cNvPr id="4" name="Content Placeholder 3"/>
          <p:cNvSpPr>
            <a:spLocks noGrp="1"/>
          </p:cNvSpPr>
          <p:nvPr>
            <p:ph idx="10"/>
          </p:nvPr>
        </p:nvSpPr>
        <p:spPr/>
        <p:txBody>
          <a:bodyPr/>
          <a:lstStyle/>
          <a:p>
            <a:endParaRPr lang="en-GB">
              <a:latin typeface="Work Sans"/>
            </a:endParaRPr>
          </a:p>
        </p:txBody>
      </p:sp>
    </p:spTree>
    <p:extLst>
      <p:ext uri="{BB962C8B-B14F-4D97-AF65-F5344CB8AC3E}">
        <p14:creationId xmlns:p14="http://schemas.microsoft.com/office/powerpoint/2010/main" val="2717577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Vision statement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65431" y="1189974"/>
            <a:ext cx="2530673" cy="4498975"/>
          </a:xfrm>
        </p:spPr>
      </p:pic>
      <p:pic>
        <p:nvPicPr>
          <p:cNvPr id="6" name="Content Placeholder 5"/>
          <p:cNvPicPr>
            <a:picLocks noGrp="1" noChangeAspect="1"/>
          </p:cNvPicPr>
          <p:nvPr>
            <p:ph idx="10"/>
          </p:nvPr>
        </p:nvPicPr>
        <p:blipFill>
          <a:blip r:embed="rId4">
            <a:extLst>
              <a:ext uri="{28A0092B-C50C-407E-A947-70E740481C1C}">
                <a14:useLocalDpi xmlns:a14="http://schemas.microsoft.com/office/drawing/2010/main" val="0"/>
              </a:ext>
            </a:extLst>
          </a:blip>
          <a:stretch>
            <a:fillRect/>
          </a:stretch>
        </p:blipFill>
        <p:spPr>
          <a:xfrm>
            <a:off x="7510390" y="1189974"/>
            <a:ext cx="2530673" cy="4498975"/>
          </a:xfrm>
        </p:spPr>
      </p:pic>
    </p:spTree>
    <p:extLst>
      <p:ext uri="{BB962C8B-B14F-4D97-AF65-F5344CB8AC3E}">
        <p14:creationId xmlns:p14="http://schemas.microsoft.com/office/powerpoint/2010/main" val="2602858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Get involved</a:t>
            </a:r>
          </a:p>
        </p:txBody>
      </p:sp>
      <p:sp>
        <p:nvSpPr>
          <p:cNvPr id="3" name="Content Placeholder 2"/>
          <p:cNvSpPr>
            <a:spLocks noGrp="1"/>
          </p:cNvSpPr>
          <p:nvPr>
            <p:ph idx="1"/>
          </p:nvPr>
        </p:nvSpPr>
        <p:spPr/>
        <p:txBody>
          <a:bodyPr/>
          <a:lstStyle/>
          <a:p>
            <a:endParaRPr lang="en-GB">
              <a:latin typeface="Work Sans"/>
            </a:endParaRPr>
          </a:p>
        </p:txBody>
      </p:sp>
      <p:sp>
        <p:nvSpPr>
          <p:cNvPr id="4" name="Content Placeholder 3"/>
          <p:cNvSpPr>
            <a:spLocks noGrp="1"/>
          </p:cNvSpPr>
          <p:nvPr>
            <p:ph idx="10"/>
          </p:nvPr>
        </p:nvSpPr>
        <p:spPr/>
        <p:txBody>
          <a:bodyPr/>
          <a:lstStyle/>
          <a:p>
            <a:endParaRPr lang="en-GB">
              <a:latin typeface="Work Sans"/>
            </a:endParaRPr>
          </a:p>
        </p:txBody>
      </p:sp>
    </p:spTree>
    <p:extLst>
      <p:ext uri="{BB962C8B-B14F-4D97-AF65-F5344CB8AC3E}">
        <p14:creationId xmlns:p14="http://schemas.microsoft.com/office/powerpoint/2010/main" val="290295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lstStyle/>
          <a:p>
            <a:r>
              <a:rPr lang="en-US" dirty="0">
                <a:latin typeface="Work Sans"/>
              </a:rPr>
              <a:t>The National Education Nature Park</a:t>
            </a:r>
          </a:p>
        </p:txBody>
      </p:sp>
      <p:pic>
        <p:nvPicPr>
          <p:cNvPr id="5" name="Picture 4" descr="A map of the united kingdom&#10;&#10;Description automatically generated">
            <a:extLst>
              <a:ext uri="{FF2B5EF4-FFF2-40B4-BE49-F238E27FC236}">
                <a16:creationId xmlns:a16="http://schemas.microsoft.com/office/drawing/2014/main" id="{BBF38026-BC55-6D3B-B417-ECC76A019EFD}"/>
              </a:ext>
            </a:extLst>
          </p:cNvPr>
          <p:cNvPicPr>
            <a:picLocks noChangeAspect="1"/>
          </p:cNvPicPr>
          <p:nvPr/>
        </p:nvPicPr>
        <p:blipFill rotWithShape="1">
          <a:blip r:embed="rId3"/>
          <a:srcRect l="39957" t="47222" r="28329" b="-278"/>
          <a:stretch/>
        </p:blipFill>
        <p:spPr>
          <a:xfrm>
            <a:off x="4623721" y="1524877"/>
            <a:ext cx="2943013" cy="3804439"/>
          </a:xfrm>
          <a:prstGeom prst="rect">
            <a:avLst/>
          </a:prstGeom>
        </p:spPr>
      </p:pic>
      <p:pic>
        <p:nvPicPr>
          <p:cNvPr id="7" name="Picture 6" descr="A green leaf with black background&#10;&#10;Description automatically generated">
            <a:extLst>
              <a:ext uri="{FF2B5EF4-FFF2-40B4-BE49-F238E27FC236}">
                <a16:creationId xmlns:a16="http://schemas.microsoft.com/office/drawing/2014/main" id="{3A2A0AAF-715C-3918-88BE-1E4A3BC811C5}"/>
              </a:ext>
            </a:extLst>
          </p:cNvPr>
          <p:cNvPicPr>
            <a:picLocks noChangeAspect="1"/>
          </p:cNvPicPr>
          <p:nvPr/>
        </p:nvPicPr>
        <p:blipFill>
          <a:blip r:embed="rId4"/>
          <a:stretch>
            <a:fillRect/>
          </a:stretch>
        </p:blipFill>
        <p:spPr>
          <a:xfrm>
            <a:off x="10859203" y="33970"/>
            <a:ext cx="1000252" cy="1485449"/>
          </a:xfrm>
          <a:prstGeom prst="rect">
            <a:avLst/>
          </a:prstGeom>
        </p:spPr>
      </p:pic>
      <p:pic>
        <p:nvPicPr>
          <p:cNvPr id="3" name="Picture 2" descr="A ladybug on a blade of grass&#10;&#10;Description automatically generated">
            <a:extLst>
              <a:ext uri="{FF2B5EF4-FFF2-40B4-BE49-F238E27FC236}">
                <a16:creationId xmlns:a16="http://schemas.microsoft.com/office/drawing/2014/main" id="{D6FA1BC0-DFD9-ABF8-42A7-A632D7AF717D}"/>
              </a:ext>
            </a:extLst>
          </p:cNvPr>
          <p:cNvPicPr>
            <a:picLocks noChangeAspect="1"/>
          </p:cNvPicPr>
          <p:nvPr/>
        </p:nvPicPr>
        <p:blipFill rotWithShape="1">
          <a:blip r:embed="rId5"/>
          <a:srcRect t="-71" r="37657" b="-353"/>
          <a:stretch/>
        </p:blipFill>
        <p:spPr>
          <a:xfrm>
            <a:off x="8231746" y="1525339"/>
            <a:ext cx="3117973" cy="3053904"/>
          </a:xfrm>
          <a:prstGeom prst="rect">
            <a:avLst/>
          </a:prstGeom>
        </p:spPr>
      </p:pic>
      <p:pic>
        <p:nvPicPr>
          <p:cNvPr id="4" name="Picture 3" descr="A butterfly on a flower&#10;&#10;Description automatically generated">
            <a:extLst>
              <a:ext uri="{FF2B5EF4-FFF2-40B4-BE49-F238E27FC236}">
                <a16:creationId xmlns:a16="http://schemas.microsoft.com/office/drawing/2014/main" id="{9F34EC1F-A334-0B52-4282-526424ED4971}"/>
              </a:ext>
            </a:extLst>
          </p:cNvPr>
          <p:cNvPicPr>
            <a:picLocks noChangeAspect="1"/>
          </p:cNvPicPr>
          <p:nvPr/>
        </p:nvPicPr>
        <p:blipFill>
          <a:blip r:embed="rId6"/>
          <a:stretch>
            <a:fillRect/>
          </a:stretch>
        </p:blipFill>
        <p:spPr>
          <a:xfrm>
            <a:off x="308556" y="1524823"/>
            <a:ext cx="3618964" cy="2719589"/>
          </a:xfrm>
          <a:prstGeom prst="rect">
            <a:avLst/>
          </a:prstGeom>
        </p:spPr>
      </p:pic>
    </p:spTree>
    <p:extLst>
      <p:ext uri="{BB962C8B-B14F-4D97-AF65-F5344CB8AC3E}">
        <p14:creationId xmlns:p14="http://schemas.microsoft.com/office/powerpoint/2010/main" val="707896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lstStyle/>
          <a:p>
            <a:r>
              <a:rPr lang="en-US" dirty="0">
                <a:latin typeface="Work Sans"/>
              </a:rPr>
              <a:t>Putting (</a:t>
            </a:r>
            <a:r>
              <a:rPr lang="en-US" i="1" dirty="0">
                <a:latin typeface="Work Sans"/>
              </a:rPr>
              <a:t>insert setting name</a:t>
            </a:r>
            <a:r>
              <a:rPr lang="en-US" dirty="0">
                <a:latin typeface="Work Sans"/>
              </a:rPr>
              <a:t>) on the map </a:t>
            </a:r>
            <a:endParaRPr lang="en-US">
              <a:latin typeface="Work Sans"/>
            </a:endParaRPr>
          </a:p>
        </p:txBody>
      </p:sp>
      <p:pic>
        <p:nvPicPr>
          <p:cNvPr id="7" name="Picture 6" descr="A green leaf with black background&#10;&#10;Description automatically generated">
            <a:extLst>
              <a:ext uri="{FF2B5EF4-FFF2-40B4-BE49-F238E27FC236}">
                <a16:creationId xmlns:a16="http://schemas.microsoft.com/office/drawing/2014/main" id="{3A2A0AAF-715C-3918-88BE-1E4A3BC811C5}"/>
              </a:ext>
            </a:extLst>
          </p:cNvPr>
          <p:cNvPicPr>
            <a:picLocks noChangeAspect="1"/>
          </p:cNvPicPr>
          <p:nvPr/>
        </p:nvPicPr>
        <p:blipFill>
          <a:blip r:embed="rId3"/>
          <a:stretch>
            <a:fillRect/>
          </a:stretch>
        </p:blipFill>
        <p:spPr>
          <a:xfrm>
            <a:off x="10859203" y="33970"/>
            <a:ext cx="1000252" cy="1485449"/>
          </a:xfrm>
          <a:prstGeom prst="rect">
            <a:avLst/>
          </a:prstGeom>
        </p:spPr>
      </p:pic>
      <p:pic>
        <p:nvPicPr>
          <p:cNvPr id="3" name="Picture 2" descr="A map of a neighborhood&#10;&#10;Description automatically generated">
            <a:extLst>
              <a:ext uri="{FF2B5EF4-FFF2-40B4-BE49-F238E27FC236}">
                <a16:creationId xmlns:a16="http://schemas.microsoft.com/office/drawing/2014/main" id="{CA173A87-56DE-7F59-0C15-B7B9DA5A474D}"/>
              </a:ext>
            </a:extLst>
          </p:cNvPr>
          <p:cNvPicPr>
            <a:picLocks noChangeAspect="1"/>
          </p:cNvPicPr>
          <p:nvPr/>
        </p:nvPicPr>
        <p:blipFill>
          <a:blip r:embed="rId4"/>
          <a:stretch>
            <a:fillRect/>
          </a:stretch>
        </p:blipFill>
        <p:spPr>
          <a:xfrm>
            <a:off x="3352800" y="1371600"/>
            <a:ext cx="5486400" cy="4114800"/>
          </a:xfrm>
          <a:prstGeom prst="rect">
            <a:avLst/>
          </a:prstGeom>
        </p:spPr>
      </p:pic>
    </p:spTree>
    <p:extLst>
      <p:ext uri="{BB962C8B-B14F-4D97-AF65-F5344CB8AC3E}">
        <p14:creationId xmlns:p14="http://schemas.microsoft.com/office/powerpoint/2010/main" val="161359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Quiz </a:t>
            </a:r>
          </a:p>
        </p:txBody>
      </p:sp>
      <p:sp>
        <p:nvSpPr>
          <p:cNvPr id="3" name="Content Placeholder 2"/>
          <p:cNvSpPr>
            <a:spLocks noGrp="1"/>
          </p:cNvSpPr>
          <p:nvPr>
            <p:ph idx="1"/>
          </p:nvPr>
        </p:nvSpPr>
        <p:spPr/>
        <p:txBody>
          <a:bodyPr vert="horz" lIns="91440" tIns="45720" rIns="91440" bIns="45720" rtlCol="0" anchor="t">
            <a:normAutofit/>
          </a:bodyPr>
          <a:lstStyle/>
          <a:p>
            <a:r>
              <a:rPr lang="en-GB" dirty="0">
                <a:latin typeface="Work Sans"/>
              </a:rPr>
              <a:t>How many schools, nurseries and colleges are part of the Nature Park so far? </a:t>
            </a:r>
          </a:p>
          <a:p>
            <a:pPr marL="457200" indent="-457200">
              <a:buFont typeface="+mj-lt"/>
              <a:buAutoNum type="alphaUcPeriod"/>
            </a:pPr>
            <a:r>
              <a:rPr lang="en-GB" dirty="0">
                <a:latin typeface="Work Sans"/>
              </a:rPr>
              <a:t>Nearly 3000</a:t>
            </a:r>
          </a:p>
          <a:p>
            <a:pPr marL="457200" indent="-457200">
              <a:buAutoNum type="alphaUcPeriod"/>
            </a:pPr>
            <a:r>
              <a:rPr lang="en-GB" dirty="0">
                <a:latin typeface="Work Sans"/>
              </a:rPr>
              <a:t>1000</a:t>
            </a:r>
            <a:endParaRPr lang="en-GB" dirty="0"/>
          </a:p>
          <a:p>
            <a:pPr marL="457200" indent="-457200">
              <a:buAutoNum type="alphaUcPeriod"/>
            </a:pPr>
            <a:r>
              <a:rPr lang="en-GB" dirty="0">
                <a:latin typeface="Work Sans"/>
              </a:rPr>
              <a:t>500</a:t>
            </a:r>
            <a:endParaRPr lang="en-GB" dirty="0"/>
          </a:p>
        </p:txBody>
      </p:sp>
      <p:pic>
        <p:nvPicPr>
          <p:cNvPr id="6" name="Content Placeholder 5"/>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124575" y="2132013"/>
            <a:ext cx="5386388" cy="3590925"/>
          </a:xfrm>
        </p:spPr>
      </p:pic>
    </p:spTree>
    <p:extLst>
      <p:ext uri="{BB962C8B-B14F-4D97-AF65-F5344CB8AC3E}">
        <p14:creationId xmlns:p14="http://schemas.microsoft.com/office/powerpoint/2010/main" val="3851374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Quiz </a:t>
            </a:r>
          </a:p>
        </p:txBody>
      </p:sp>
      <p:sp>
        <p:nvSpPr>
          <p:cNvPr id="3" name="Content Placeholder 2"/>
          <p:cNvSpPr>
            <a:spLocks noGrp="1"/>
          </p:cNvSpPr>
          <p:nvPr>
            <p:ph idx="1"/>
          </p:nvPr>
        </p:nvSpPr>
        <p:spPr/>
        <p:txBody>
          <a:bodyPr vert="horz" lIns="91440" tIns="45720" rIns="91440" bIns="45720" rtlCol="0" anchor="t">
            <a:normAutofit/>
          </a:bodyPr>
          <a:lstStyle/>
          <a:p>
            <a:r>
              <a:rPr lang="en-GB" dirty="0">
                <a:latin typeface="Work Sans"/>
              </a:rPr>
              <a:t>How many schools, nurseries and colleges are part of the Nature Park so far?</a:t>
            </a:r>
          </a:p>
          <a:p>
            <a:pPr marL="457200" indent="-457200">
              <a:buFont typeface="+mj-lt"/>
              <a:buAutoNum type="alphaUcPeriod"/>
            </a:pPr>
            <a:r>
              <a:rPr lang="en-GB" dirty="0">
                <a:solidFill>
                  <a:srgbClr val="FF0000"/>
                </a:solidFill>
                <a:latin typeface="Work Sans"/>
              </a:rPr>
              <a:t>Nearly 3000 </a:t>
            </a:r>
          </a:p>
          <a:p>
            <a:pPr marL="0" indent="0">
              <a:buNone/>
            </a:pPr>
            <a:r>
              <a:rPr lang="en-GB" dirty="0">
                <a:latin typeface="Work Sans"/>
              </a:rPr>
              <a:t>Nearly 3000 schools are part of the Nature Park! We are an important part of the network of schools, colleges and nurseries in England taking action for nature.</a:t>
            </a:r>
          </a:p>
        </p:txBody>
      </p:sp>
      <p:pic>
        <p:nvPicPr>
          <p:cNvPr id="6" name="Content Placeholder 5"/>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124575" y="2132013"/>
            <a:ext cx="5386388" cy="3590925"/>
          </a:xfrm>
        </p:spPr>
      </p:pic>
    </p:spTree>
    <p:extLst>
      <p:ext uri="{BB962C8B-B14F-4D97-AF65-F5344CB8AC3E}">
        <p14:creationId xmlns:p14="http://schemas.microsoft.com/office/powerpoint/2010/main" val="250373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Quiz </a:t>
            </a:r>
          </a:p>
        </p:txBody>
      </p:sp>
      <p:sp>
        <p:nvSpPr>
          <p:cNvPr id="3" name="Content Placeholder 2"/>
          <p:cNvSpPr>
            <a:spLocks noGrp="1"/>
          </p:cNvSpPr>
          <p:nvPr>
            <p:ph idx="1"/>
          </p:nvPr>
        </p:nvSpPr>
        <p:spPr/>
        <p:txBody>
          <a:bodyPr/>
          <a:lstStyle/>
          <a:p>
            <a:r>
              <a:rPr lang="en-GB" dirty="0">
                <a:latin typeface="Work Sans"/>
              </a:rPr>
              <a:t>What did Nature Park schools/colleges/nurseries do this year? </a:t>
            </a:r>
          </a:p>
          <a:p>
            <a:pPr marL="457200" indent="-457200">
              <a:buFont typeface="+mj-lt"/>
              <a:buAutoNum type="alphaUcPeriod"/>
            </a:pPr>
            <a:r>
              <a:rPr lang="en-GB" dirty="0">
                <a:latin typeface="Work Sans"/>
              </a:rPr>
              <a:t>Install a pond</a:t>
            </a:r>
          </a:p>
          <a:p>
            <a:pPr marL="457200" indent="-457200">
              <a:buFont typeface="+mj-lt"/>
              <a:buAutoNum type="alphaUcPeriod"/>
            </a:pPr>
            <a:r>
              <a:rPr lang="en-GB" dirty="0">
                <a:latin typeface="Work Sans"/>
              </a:rPr>
              <a:t>Discover hidden nature on their site</a:t>
            </a:r>
          </a:p>
          <a:p>
            <a:pPr marL="457200" indent="-457200">
              <a:buFont typeface="+mj-lt"/>
              <a:buAutoNum type="alphaUcPeriod"/>
            </a:pPr>
            <a:r>
              <a:rPr lang="en-GB" dirty="0">
                <a:latin typeface="Work Sans"/>
              </a:rPr>
              <a:t>Imagined being a spider </a:t>
            </a:r>
          </a:p>
        </p:txBody>
      </p:sp>
      <p:pic>
        <p:nvPicPr>
          <p:cNvPr id="8" name="Content Placeholder 7"/>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124575" y="1907580"/>
            <a:ext cx="5386388" cy="4039791"/>
          </a:xfrm>
        </p:spPr>
      </p:pic>
    </p:spTree>
    <p:extLst>
      <p:ext uri="{BB962C8B-B14F-4D97-AF65-F5344CB8AC3E}">
        <p14:creationId xmlns:p14="http://schemas.microsoft.com/office/powerpoint/2010/main" val="375020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Quiz </a:t>
            </a:r>
          </a:p>
        </p:txBody>
      </p:sp>
      <p:sp>
        <p:nvSpPr>
          <p:cNvPr id="3" name="Content Placeholder 2"/>
          <p:cNvSpPr>
            <a:spLocks noGrp="1"/>
          </p:cNvSpPr>
          <p:nvPr>
            <p:ph idx="1"/>
          </p:nvPr>
        </p:nvSpPr>
        <p:spPr/>
        <p:txBody>
          <a:bodyPr/>
          <a:lstStyle/>
          <a:p>
            <a:r>
              <a:rPr lang="en-GB" dirty="0">
                <a:latin typeface="Work Sans"/>
              </a:rPr>
              <a:t>What did Nature Park schools/colleges/nurseries do this year? </a:t>
            </a:r>
          </a:p>
          <a:p>
            <a:pPr marL="457200" indent="-457200">
              <a:buFont typeface="+mj-lt"/>
              <a:buAutoNum type="alphaUcPeriod"/>
            </a:pPr>
            <a:r>
              <a:rPr lang="en-GB" dirty="0">
                <a:solidFill>
                  <a:srgbClr val="FF0000"/>
                </a:solidFill>
                <a:latin typeface="Work Sans"/>
              </a:rPr>
              <a:t>Install a pond</a:t>
            </a:r>
          </a:p>
          <a:p>
            <a:pPr marL="457200" indent="-457200">
              <a:buFont typeface="+mj-lt"/>
              <a:buAutoNum type="alphaUcPeriod"/>
            </a:pPr>
            <a:r>
              <a:rPr lang="en-GB" dirty="0">
                <a:solidFill>
                  <a:srgbClr val="FF0000"/>
                </a:solidFill>
                <a:latin typeface="Work Sans"/>
              </a:rPr>
              <a:t>Discover hidden nature on their site</a:t>
            </a:r>
          </a:p>
          <a:p>
            <a:pPr marL="457200" indent="-457200">
              <a:buFont typeface="+mj-lt"/>
              <a:buAutoNum type="alphaUcPeriod"/>
            </a:pPr>
            <a:r>
              <a:rPr lang="en-GB" dirty="0">
                <a:solidFill>
                  <a:srgbClr val="FF0000"/>
                </a:solidFill>
                <a:latin typeface="Work Sans"/>
              </a:rPr>
              <a:t>Imagined being a spider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6917"/>
          <a:stretch/>
        </p:blipFill>
        <p:spPr>
          <a:xfrm>
            <a:off x="6192893" y="777551"/>
            <a:ext cx="2617639" cy="2890559"/>
          </a:xfrm>
          <a:prstGeom prst="rect">
            <a:avLst/>
          </a:prstGeom>
        </p:spPr>
      </p:pic>
      <p:sp>
        <p:nvSpPr>
          <p:cNvPr id="6" name="TextBox 5"/>
          <p:cNvSpPr txBox="1"/>
          <p:nvPr/>
        </p:nvSpPr>
        <p:spPr>
          <a:xfrm>
            <a:off x="8736161" y="1899664"/>
            <a:ext cx="2617639" cy="923330"/>
          </a:xfrm>
          <a:prstGeom prst="rect">
            <a:avLst/>
          </a:prstGeom>
          <a:noFill/>
        </p:spPr>
        <p:txBody>
          <a:bodyPr wrap="square" rtlCol="0">
            <a:spAutoFit/>
          </a:bodyPr>
          <a:lstStyle/>
          <a:p>
            <a:pPr algn="ctr"/>
            <a:r>
              <a:rPr lang="en-GB" dirty="0">
                <a:latin typeface="Work Sans"/>
              </a:rPr>
              <a:t>A pond installed at a nursery in Birmingham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45" y="4410811"/>
            <a:ext cx="3442782" cy="228875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7880" y="4250890"/>
            <a:ext cx="3687485" cy="2458324"/>
          </a:xfrm>
          <a:prstGeom prst="rect">
            <a:avLst/>
          </a:prstGeom>
        </p:spPr>
      </p:pic>
      <p:sp>
        <p:nvSpPr>
          <p:cNvPr id="10" name="TextBox 9"/>
          <p:cNvSpPr txBox="1"/>
          <p:nvPr/>
        </p:nvSpPr>
        <p:spPr>
          <a:xfrm>
            <a:off x="4244711" y="5785884"/>
            <a:ext cx="2145579" cy="923330"/>
          </a:xfrm>
          <a:prstGeom prst="rect">
            <a:avLst/>
          </a:prstGeom>
          <a:noFill/>
        </p:spPr>
        <p:txBody>
          <a:bodyPr wrap="square" rtlCol="0">
            <a:spAutoFit/>
          </a:bodyPr>
          <a:lstStyle/>
          <a:p>
            <a:pPr algn="ctr"/>
            <a:r>
              <a:rPr lang="en-GB" dirty="0">
                <a:latin typeface="Work Sans"/>
              </a:rPr>
              <a:t>A pupil taking part in the Points of View activity </a:t>
            </a:r>
          </a:p>
        </p:txBody>
      </p:sp>
      <p:sp>
        <p:nvSpPr>
          <p:cNvPr id="11" name="TextBox 10"/>
          <p:cNvSpPr txBox="1"/>
          <p:nvPr/>
        </p:nvSpPr>
        <p:spPr>
          <a:xfrm>
            <a:off x="8520888" y="3636335"/>
            <a:ext cx="3381468" cy="646331"/>
          </a:xfrm>
          <a:prstGeom prst="rect">
            <a:avLst/>
          </a:prstGeom>
          <a:noFill/>
        </p:spPr>
        <p:txBody>
          <a:bodyPr wrap="square" lIns="91440" tIns="45720" rIns="91440" bIns="45720" rtlCol="0" anchor="t">
            <a:spAutoFit/>
          </a:bodyPr>
          <a:lstStyle/>
          <a:p>
            <a:pPr algn="ctr"/>
            <a:r>
              <a:rPr lang="en-GB" dirty="0">
                <a:latin typeface="Work Sans"/>
              </a:rPr>
              <a:t>Pupils taking part in the Hidden Nature Challenge</a:t>
            </a:r>
          </a:p>
        </p:txBody>
      </p:sp>
    </p:spTree>
    <p:extLst>
      <p:ext uri="{BB962C8B-B14F-4D97-AF65-F5344CB8AC3E}">
        <p14:creationId xmlns:p14="http://schemas.microsoft.com/office/powerpoint/2010/main" val="2030531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Quiz</a:t>
            </a:r>
            <a:r>
              <a:rPr lang="en-GB" dirty="0">
                <a:latin typeface="Aestetico Bold"/>
              </a:rPr>
              <a:t> </a:t>
            </a:r>
            <a:endParaRPr lang="en-US"/>
          </a:p>
        </p:txBody>
      </p:sp>
      <p:sp>
        <p:nvSpPr>
          <p:cNvPr id="3" name="Content Placeholder 2"/>
          <p:cNvSpPr>
            <a:spLocks noGrp="1"/>
          </p:cNvSpPr>
          <p:nvPr>
            <p:ph idx="1"/>
          </p:nvPr>
        </p:nvSpPr>
        <p:spPr/>
        <p:txBody>
          <a:bodyPr vert="horz" lIns="91440" tIns="45720" rIns="91440" bIns="45720" rtlCol="0" anchor="t">
            <a:normAutofit/>
          </a:bodyPr>
          <a:lstStyle/>
          <a:p>
            <a:r>
              <a:rPr lang="en-GB" dirty="0">
                <a:latin typeface="Work Sans"/>
              </a:rPr>
              <a:t>What is Habitat Heroes? </a:t>
            </a:r>
            <a:endParaRPr lang="en-US" dirty="0"/>
          </a:p>
          <a:p>
            <a:pPr marL="457200" indent="-457200">
              <a:buFont typeface="+mj-lt"/>
              <a:buAutoNum type="alphaUcPeriod"/>
            </a:pPr>
            <a:r>
              <a:rPr lang="en-GB" dirty="0">
                <a:latin typeface="Work Sans"/>
              </a:rPr>
              <a:t>An activity for children and young people to discover homes for wildlife </a:t>
            </a:r>
          </a:p>
          <a:p>
            <a:pPr marL="457200" indent="-457200">
              <a:buFont typeface="+mj-lt"/>
              <a:buAutoNum type="alphaUcPeriod"/>
            </a:pPr>
            <a:r>
              <a:rPr lang="en-GB" dirty="0">
                <a:latin typeface="Work Sans"/>
              </a:rPr>
              <a:t>Being a superhero  </a:t>
            </a:r>
          </a:p>
        </p:txBody>
      </p:sp>
      <p:pic>
        <p:nvPicPr>
          <p:cNvPr id="4" name="Content Placeholder 3"/>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124575" y="2132013"/>
            <a:ext cx="5386388" cy="3590925"/>
          </a:xfrm>
        </p:spPr>
      </p:pic>
    </p:spTree>
    <p:extLst>
      <p:ext uri="{BB962C8B-B14F-4D97-AF65-F5344CB8AC3E}">
        <p14:creationId xmlns:p14="http://schemas.microsoft.com/office/powerpoint/2010/main" val="3100915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Work Sans"/>
              </a:rPr>
              <a:t>Quiz </a:t>
            </a:r>
          </a:p>
        </p:txBody>
      </p:sp>
      <p:sp>
        <p:nvSpPr>
          <p:cNvPr id="3" name="Content Placeholder 2"/>
          <p:cNvSpPr>
            <a:spLocks noGrp="1"/>
          </p:cNvSpPr>
          <p:nvPr>
            <p:ph idx="1"/>
          </p:nvPr>
        </p:nvSpPr>
        <p:spPr/>
        <p:txBody>
          <a:bodyPr vert="horz" lIns="91440" tIns="45720" rIns="91440" bIns="45720" rtlCol="0" anchor="t">
            <a:normAutofit/>
          </a:bodyPr>
          <a:lstStyle/>
          <a:p>
            <a:r>
              <a:rPr lang="en-GB" sz="2000" dirty="0">
                <a:latin typeface="Work Sans"/>
              </a:rPr>
              <a:t>What is Habitat Heroes? </a:t>
            </a:r>
            <a:endParaRPr lang="en-US" sz="2000">
              <a:cs typeface="Calibri"/>
            </a:endParaRPr>
          </a:p>
          <a:p>
            <a:pPr marL="457200" indent="-457200">
              <a:buFont typeface="+mj-lt"/>
              <a:buAutoNum type="alphaUcPeriod"/>
            </a:pPr>
            <a:r>
              <a:rPr lang="en-GB" sz="2000" dirty="0">
                <a:solidFill>
                  <a:srgbClr val="FF0000"/>
                </a:solidFill>
                <a:latin typeface="Work Sans"/>
              </a:rPr>
              <a:t>An activity for children and young people to discover homes for wildlife </a:t>
            </a:r>
          </a:p>
          <a:p>
            <a:pPr marL="457200" indent="-457200">
              <a:buAutoNum type="alphaUcPeriod"/>
            </a:pPr>
            <a:r>
              <a:rPr lang="en-GB" sz="2000" dirty="0">
                <a:solidFill>
                  <a:srgbClr val="FF0000"/>
                </a:solidFill>
                <a:latin typeface="Work Sans"/>
              </a:rPr>
              <a:t>Being a superhero</a:t>
            </a:r>
          </a:p>
          <a:p>
            <a:pPr marL="0" indent="0">
              <a:buNone/>
            </a:pPr>
            <a:r>
              <a:rPr lang="en-GB" sz="2000" dirty="0">
                <a:latin typeface="Work Sans"/>
              </a:rPr>
              <a:t>Habitat Heroes is one of our Nature Park activities that helps you find homes for wildlife in your school! Everyone who took part is also definitely a wildlife superhero. You can still </a:t>
            </a:r>
            <a:r>
              <a:rPr lang="en-GB" sz="2000" dirty="0">
                <a:latin typeface="Work Sans"/>
                <a:hlinkClick r:id="rId3"/>
              </a:rPr>
              <a:t>take part here</a:t>
            </a:r>
            <a:r>
              <a:rPr lang="en-GB" sz="2000" dirty="0">
                <a:latin typeface="Work Sans"/>
              </a:rPr>
              <a:t>.</a:t>
            </a:r>
          </a:p>
        </p:txBody>
      </p:sp>
      <p:pic>
        <p:nvPicPr>
          <p:cNvPr id="4" name="Content Placeholder 3"/>
          <p:cNvPicPr>
            <a:picLocks noGrp="1" noChangeAspect="1"/>
          </p:cNvPicPr>
          <p:nvPr>
            <p:ph idx="10"/>
          </p:nvPr>
        </p:nvPicPr>
        <p:blipFill>
          <a:blip r:embed="rId4">
            <a:extLst>
              <a:ext uri="{28A0092B-C50C-407E-A947-70E740481C1C}">
                <a14:useLocalDpi xmlns:a14="http://schemas.microsoft.com/office/drawing/2010/main" val="0"/>
              </a:ext>
            </a:extLst>
          </a:blip>
          <a:stretch>
            <a:fillRect/>
          </a:stretch>
        </p:blipFill>
        <p:spPr>
          <a:xfrm>
            <a:off x="6124575" y="2132013"/>
            <a:ext cx="5386388" cy="3590925"/>
          </a:xfrm>
        </p:spPr>
      </p:pic>
    </p:spTree>
    <p:extLst>
      <p:ext uri="{BB962C8B-B14F-4D97-AF65-F5344CB8AC3E}">
        <p14:creationId xmlns:p14="http://schemas.microsoft.com/office/powerpoint/2010/main" val="995014036"/>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Contains xmlns="37c47d49-5c3e-4564-83ee-3a7de24ace65" xsi:nil="true"/>
    <Credit xmlns="37c47d49-5c3e-4564-83ee-3a7de24ace6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7" ma:contentTypeDescription="Create a new document." ma:contentTypeScope="" ma:versionID="c577a196a679cb3a4138cbb8dafdfbaf">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0ff80114e0ad64a01713b139f0249629"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1ED8E-D7EF-489D-81FA-A9A8FF659F63}">
  <ds:schemaRefs>
    <ds:schemaRef ds:uri="http://schemas.microsoft.com/sharepoint/v3/contenttype/forms"/>
  </ds:schemaRefs>
</ds:datastoreItem>
</file>

<file path=customXml/itemProps2.xml><?xml version="1.0" encoding="utf-8"?>
<ds:datastoreItem xmlns:ds="http://schemas.openxmlformats.org/officeDocument/2006/customXml" ds:itemID="{9CF84AF2-4E7C-447D-8002-530FD1DD6538}">
  <ds:schemaRefs>
    <ds:schemaRef ds:uri="http://purl.org/dc/terms/"/>
    <ds:schemaRef ds:uri="http://schemas.openxmlformats.org/package/2006/metadata/core-properties"/>
    <ds:schemaRef ds:uri="http://schemas.microsoft.com/office/2006/documentManagement/types"/>
    <ds:schemaRef ds:uri="01a464aa-a786-405b-bb6b-b90e04698418"/>
    <ds:schemaRef ds:uri="http://purl.org/dc/elements/1.1/"/>
    <ds:schemaRef ds:uri="http://schemas.microsoft.com/office/2006/metadata/properties"/>
    <ds:schemaRef ds:uri="http://schemas.microsoft.com/office/infopath/2007/PartnerControls"/>
    <ds:schemaRef ds:uri="37c47d49-5c3e-4564-83ee-3a7de24ace65"/>
    <ds:schemaRef ds:uri="http://www.w3.org/XML/1998/namespace"/>
    <ds:schemaRef ds:uri="http://purl.org/dc/dcmitype/"/>
  </ds:schemaRefs>
</ds:datastoreItem>
</file>

<file path=customXml/itemProps3.xml><?xml version="1.0" encoding="utf-8"?>
<ds:datastoreItem xmlns:ds="http://schemas.openxmlformats.org/officeDocument/2006/customXml" ds:itemID="{F94C1DF0-14EB-4263-BD49-61D19CF297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3234</TotalTime>
  <Words>648</Words>
  <Application>Microsoft Office PowerPoint</Application>
  <PresentationFormat>Widescreen</PresentationFormat>
  <Paragraphs>85</Paragraphs>
  <Slides>18</Slides>
  <Notes>10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Taking action for nature at (insert school name)</vt:lpstr>
      <vt:lpstr>The National Education Nature Park</vt:lpstr>
      <vt:lpstr>Putting (insert setting name) on the map </vt:lpstr>
      <vt:lpstr>Quiz </vt:lpstr>
      <vt:lpstr>Quiz </vt:lpstr>
      <vt:lpstr>Quiz </vt:lpstr>
      <vt:lpstr>Quiz </vt:lpstr>
      <vt:lpstr>Quiz </vt:lpstr>
      <vt:lpstr>Quiz </vt:lpstr>
      <vt:lpstr>Quiz </vt:lpstr>
      <vt:lpstr>Quiz </vt:lpstr>
      <vt:lpstr>Quiz </vt:lpstr>
      <vt:lpstr>Quiz </vt:lpstr>
      <vt:lpstr>Our Nature Park</vt:lpstr>
      <vt:lpstr>Celebrating our achievement</vt:lpstr>
      <vt:lpstr>Zine for nature </vt:lpstr>
      <vt:lpstr>Vision statement </vt:lpstr>
      <vt:lpstr>Get involved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Sofia Metcalf-Riener</cp:lastModifiedBy>
  <cp:revision>158</cp:revision>
  <dcterms:created xsi:type="dcterms:W3CDTF">2023-07-13T13:06:36Z</dcterms:created>
  <dcterms:modified xsi:type="dcterms:W3CDTF">2024-06-25T15:28:54Z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